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78" r:id="rId2"/>
    <p:sldId id="328" r:id="rId3"/>
    <p:sldId id="257" r:id="rId4"/>
    <p:sldId id="258" r:id="rId5"/>
    <p:sldId id="266" r:id="rId6"/>
    <p:sldId id="263" r:id="rId7"/>
    <p:sldId id="325" r:id="rId8"/>
    <p:sldId id="288" r:id="rId9"/>
    <p:sldId id="327" r:id="rId10"/>
    <p:sldId id="259" r:id="rId11"/>
    <p:sldId id="264" r:id="rId12"/>
    <p:sldId id="287" r:id="rId13"/>
    <p:sldId id="279" r:id="rId14"/>
    <p:sldId id="290" r:id="rId15"/>
    <p:sldId id="289" r:id="rId16"/>
    <p:sldId id="306" r:id="rId17"/>
    <p:sldId id="268" r:id="rId18"/>
    <p:sldId id="326" r:id="rId19"/>
    <p:sldId id="307" r:id="rId20"/>
    <p:sldId id="271" r:id="rId21"/>
    <p:sldId id="308" r:id="rId22"/>
    <p:sldId id="272" r:id="rId23"/>
    <p:sldId id="285" r:id="rId24"/>
    <p:sldId id="312" r:id="rId25"/>
    <p:sldId id="329" r:id="rId26"/>
    <p:sldId id="330" r:id="rId27"/>
    <p:sldId id="331" r:id="rId28"/>
    <p:sldId id="332" r:id="rId29"/>
    <p:sldId id="333" r:id="rId30"/>
    <p:sldId id="334" r:id="rId31"/>
    <p:sldId id="335" r:id="rId32"/>
    <p:sldId id="33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660033"/>
    <a:srgbClr val="0000CC"/>
    <a:srgbClr val="FF3399"/>
    <a:srgbClr val="CC0099"/>
    <a:srgbClr val="072901"/>
    <a:srgbClr val="1EBC04"/>
    <a:srgbClr val="6600CC"/>
    <a:srgbClr val="002A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182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457D3-3A85-481A-A305-242EF11590CD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C93F7-2C09-4821-AC1C-35F41705BF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358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C93F7-2C09-4821-AC1C-35F41705BFB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C93F7-2C09-4821-AC1C-35F41705BFB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DA1C1-1486-44B7-B39F-89D2A2E4507B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272D-20CB-40B5-B8C5-192D17F45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DA1C1-1486-44B7-B39F-89D2A2E4507B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272D-20CB-40B5-B8C5-192D17F45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DA1C1-1486-44B7-B39F-89D2A2E4507B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272D-20CB-40B5-B8C5-192D17F45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DA1C1-1486-44B7-B39F-89D2A2E4507B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272D-20CB-40B5-B8C5-192D17F45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DA1C1-1486-44B7-B39F-89D2A2E4507B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272D-20CB-40B5-B8C5-192D17F45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DA1C1-1486-44B7-B39F-89D2A2E4507B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272D-20CB-40B5-B8C5-192D17F45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DA1C1-1486-44B7-B39F-89D2A2E4507B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272D-20CB-40B5-B8C5-192D17F45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DA1C1-1486-44B7-B39F-89D2A2E4507B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272D-20CB-40B5-B8C5-192D17F45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DA1C1-1486-44B7-B39F-89D2A2E4507B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272D-20CB-40B5-B8C5-192D17F45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DA1C1-1486-44B7-B39F-89D2A2E4507B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272D-20CB-40B5-B8C5-192D17F45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DA1C1-1486-44B7-B39F-89D2A2E4507B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0272D-20CB-40B5-B8C5-192D17F45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DA1C1-1486-44B7-B39F-89D2A2E4507B}" type="datetimeFigureOut">
              <a:rPr lang="en-US" smtClean="0"/>
              <a:pPr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0272D-20CB-40B5-B8C5-192D17F45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-7620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09650" y="813913"/>
            <a:ext cx="71247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LIÊN KẾT CÁC ĐOẠN  VĂN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 VĂN BẢN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3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28600" y="2607237"/>
            <a:ext cx="8686800" cy="404386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B¾t ®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Çu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lµ 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t×m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hiÓu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. 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T×m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hiÓu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ph¶i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®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Æt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bµi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v¨n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vµo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hoµn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c¶nh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lÞch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sö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cña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nã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. 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ThÕ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lµ 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cÇn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®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Õn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khoa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häc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lÞch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sö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, 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lÞch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sö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d©n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téc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, 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cã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khi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c¶ 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lÞch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sö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thÕ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giíi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           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Sau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kh©u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t×m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hiÓu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lµ 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kh©u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c¶m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thô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. 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HiÓu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®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óng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bµi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v¨n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®· 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tèt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. 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HiÓu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®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óng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còng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b¾t ®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Çu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thÊy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nã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hay, </a:t>
            </a:r>
            <a:r>
              <a:rPr lang="en-US" sz="4000" b="1" dirty="0" err="1" smtClean="0">
                <a:latin typeface=".VnTime" pitchFamily="34" charset="0"/>
                <a:sym typeface="Wingdings" pitchFamily="2" charset="2"/>
              </a:rPr>
              <a:t>nh­ng</a:t>
            </a:r>
            <a:r>
              <a:rPr lang="en-US" sz="4000" b="1" dirty="0" smtClean="0">
                <a:latin typeface=".VnTime" pitchFamily="34" charset="0"/>
                <a:sym typeface="Wingdings" pitchFamily="2" charset="2"/>
              </a:rPr>
              <a:t> ch­a ®ñ.</a:t>
            </a:r>
            <a:r>
              <a:rPr lang="en-US" sz="4000" dirty="0" smtClean="0">
                <a:latin typeface=".VnTime" pitchFamily="34" charset="0"/>
                <a:sym typeface="Wingdings" pitchFamily="2" charset="2"/>
              </a:rPr>
              <a:t> </a:t>
            </a:r>
            <a:endParaRPr lang="en-US" sz="4000" b="1" dirty="0">
              <a:solidFill>
                <a:srgbClr val="0000CC"/>
              </a:solidFill>
              <a:latin typeface=".VnTime" pitchFamily="34" charset="0"/>
              <a:sym typeface="Wingdings" pitchFamily="2" charset="2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7881" y="2492514"/>
            <a:ext cx="43765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.VnTime" pitchFamily="34" charset="0"/>
                <a:sym typeface="Wingdings" pitchFamily="2" charset="2"/>
              </a:rPr>
              <a:t>B¾t ®</a:t>
            </a:r>
            <a:r>
              <a:rPr lang="en-US" sz="4000" b="1" dirty="0" err="1" smtClean="0">
                <a:solidFill>
                  <a:srgbClr val="FF0000"/>
                </a:solidFill>
                <a:latin typeface=".VnTime" pitchFamily="34" charset="0"/>
                <a:sym typeface="Wingdings" pitchFamily="2" charset="2"/>
              </a:rPr>
              <a:t>Çu</a:t>
            </a:r>
            <a:r>
              <a:rPr lang="en-US" sz="4000" b="1" dirty="0" smtClean="0">
                <a:solidFill>
                  <a:srgbClr val="FF0000"/>
                </a:solidFill>
                <a:latin typeface=".VnTime" pitchFamily="34" charset="0"/>
                <a:sym typeface="Wingdings" pitchFamily="2" charset="2"/>
              </a:rPr>
              <a:t> lµ </a:t>
            </a:r>
            <a:r>
              <a:rPr lang="en-US" sz="4000" b="1" dirty="0" err="1" smtClean="0">
                <a:solidFill>
                  <a:srgbClr val="FF0000"/>
                </a:solidFill>
                <a:latin typeface=".VnTime" pitchFamily="34" charset="0"/>
                <a:sym typeface="Wingdings" pitchFamily="2" charset="2"/>
              </a:rPr>
              <a:t>t×m</a:t>
            </a:r>
            <a:r>
              <a:rPr lang="en-US" sz="4000" b="1" dirty="0" smtClean="0">
                <a:solidFill>
                  <a:srgbClr val="FF0000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.VnTime" pitchFamily="34" charset="0"/>
                <a:sym typeface="Wingdings" pitchFamily="2" charset="2"/>
              </a:rPr>
              <a:t>hiÓu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52600" y="4419600"/>
            <a:ext cx="43204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.VnTime" pitchFamily="34" charset="0"/>
                <a:sym typeface="Wingdings" pitchFamily="2" charset="2"/>
              </a:rPr>
              <a:t>Sau</a:t>
            </a:r>
            <a:r>
              <a:rPr lang="en-US" sz="4000" b="1" dirty="0" smtClean="0">
                <a:solidFill>
                  <a:srgbClr val="FF0000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.VnTime" pitchFamily="34" charset="0"/>
                <a:sym typeface="Wingdings" pitchFamily="2" charset="2"/>
              </a:rPr>
              <a:t>kh©u</a:t>
            </a:r>
            <a:r>
              <a:rPr lang="en-US" sz="4000" b="1" dirty="0" smtClean="0">
                <a:solidFill>
                  <a:srgbClr val="FF0000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.VnTime" pitchFamily="34" charset="0"/>
                <a:sym typeface="Wingdings" pitchFamily="2" charset="2"/>
              </a:rPr>
              <a:t>t×m</a:t>
            </a:r>
            <a:r>
              <a:rPr lang="en-US" sz="4000" b="1" dirty="0" smtClean="0">
                <a:solidFill>
                  <a:srgbClr val="FF0000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.VnTime" pitchFamily="34" charset="0"/>
                <a:sym typeface="Wingdings" pitchFamily="2" charset="2"/>
              </a:rPr>
              <a:t>hiÓu</a:t>
            </a:r>
            <a:r>
              <a:rPr lang="en-US" sz="4000" b="1" dirty="0" smtClean="0">
                <a:solidFill>
                  <a:srgbClr val="FF0000"/>
                </a:solidFill>
                <a:latin typeface=".VnTime" pitchFamily="34" charset="0"/>
                <a:sym typeface="Wingdings" pitchFamily="2" charset="2"/>
              </a:rPr>
              <a:t>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29"/>
          <p:cNvSpPr>
            <a:spLocks noChangeArrowheads="1"/>
          </p:cNvSpPr>
          <p:nvPr/>
        </p:nvSpPr>
        <p:spPr bwMode="auto">
          <a:xfrm>
            <a:off x="762000" y="2286000"/>
            <a:ext cx="7543800" cy="3429000"/>
          </a:xfrm>
          <a:prstGeom prst="cloudCallout">
            <a:avLst>
              <a:gd name="adj1" fmla="val -52390"/>
              <a:gd name="adj2" fmla="val 55029"/>
            </a:avLst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just"/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52600" y="2667000"/>
            <a:ext cx="5486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8" descr="Book-09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1676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457200" y="2209800"/>
            <a:ext cx="8229600" cy="280076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44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 smtClean="0">
                <a:solidFill>
                  <a:srgbClr val="072901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4400" b="1" dirty="0" smtClean="0">
                <a:solidFill>
                  <a:srgbClr val="07290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72901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 smtClean="0">
                <a:solidFill>
                  <a:srgbClr val="1EBC04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400" b="1" dirty="0" smtClean="0">
                <a:solidFill>
                  <a:srgbClr val="1EBC0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1EBC04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4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4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44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4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0" y="609600"/>
            <a:ext cx="853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/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2950" indent="-742950" algn="ctr"/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04800" y="256092"/>
            <a:ext cx="8534400" cy="629710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Tr­íc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®ã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mÊy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h«m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,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lóc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®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i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ngang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qua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lµng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Hoµ An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bÉy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chim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quyªn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víi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th»ng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Minh,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t«i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cã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ghÐ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l¹i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tr­êng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mét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lÇn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.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LÇn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Êy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tr­êng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®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èi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víi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t«i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lµ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mét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n¬i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xa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l¹.T«i ®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i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chung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quanh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c¸c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líp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®Ó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nh×n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qua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cöa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kÝnh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mÊy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b¶n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®å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treo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trªn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t­êng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.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T«i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kh«ng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cã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c¶m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t­ëng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nµo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kh¸c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lµ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nh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µ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tr­êng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cao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r¸o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vµ s¹ch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sÏ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h¬n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c¸c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nh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µ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trong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lµng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.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           </a:t>
            </a:r>
            <a:r>
              <a:rPr lang="en-US" sz="3600" b="1" dirty="0" err="1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Nh­ng</a:t>
            </a:r>
            <a:r>
              <a:rPr lang="en-US" sz="3600" b="1" dirty="0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lÇn</a:t>
            </a:r>
            <a:r>
              <a:rPr lang="en-US" sz="3600" b="1" dirty="0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nµy</a:t>
            </a:r>
            <a:r>
              <a:rPr lang="en-US" sz="3600" b="1" dirty="0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 l¹i </a:t>
            </a:r>
            <a:r>
              <a:rPr lang="en-US" sz="3600" b="1" dirty="0" err="1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kh¸c</a:t>
            </a:r>
            <a:r>
              <a:rPr lang="en-US" sz="3600" b="1" dirty="0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. </a:t>
            </a:r>
            <a:r>
              <a:rPr lang="en-US" sz="3600" b="1" dirty="0" err="1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Tr­íc</a:t>
            </a:r>
            <a:r>
              <a:rPr lang="en-US" sz="3600" b="1" dirty="0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 m¾t </a:t>
            </a:r>
            <a:r>
              <a:rPr lang="en-US" sz="3600" b="1" dirty="0" err="1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t«i</a:t>
            </a:r>
            <a:r>
              <a:rPr lang="en-US" sz="3600" b="1" dirty="0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lµng</a:t>
            </a:r>
            <a:r>
              <a:rPr lang="en-US" sz="3600" b="1" dirty="0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 MÜ LÝ </a:t>
            </a:r>
            <a:r>
              <a:rPr lang="en-US" sz="3600" b="1" dirty="0" err="1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tr«ng</a:t>
            </a:r>
            <a:r>
              <a:rPr lang="en-US" sz="3600" b="1" dirty="0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võa</a:t>
            </a:r>
            <a:r>
              <a:rPr lang="en-US" sz="3600" b="1" dirty="0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xinh</a:t>
            </a:r>
            <a:r>
              <a:rPr lang="en-US" sz="3600" b="1" dirty="0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 x¾n </a:t>
            </a:r>
            <a:r>
              <a:rPr lang="en-US" sz="3600" b="1" dirty="0" err="1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võa</a:t>
            </a:r>
            <a:r>
              <a:rPr lang="en-US" sz="3600" b="1" dirty="0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oai</a:t>
            </a:r>
            <a:r>
              <a:rPr lang="en-US" sz="3600" b="1" dirty="0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nghiªm</a:t>
            </a:r>
            <a:r>
              <a:rPr lang="en-US" sz="3600" b="1" dirty="0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nh</a:t>
            </a:r>
            <a:r>
              <a:rPr lang="en-US" sz="3600" b="1" dirty="0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­ </a:t>
            </a:r>
            <a:r>
              <a:rPr lang="en-US" sz="3600" b="1" dirty="0" err="1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c¸i</a:t>
            </a:r>
            <a:r>
              <a:rPr lang="en-US" sz="3600" b="1" dirty="0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 ®×</a:t>
            </a:r>
            <a:r>
              <a:rPr lang="en-US" sz="3600" b="1" dirty="0" err="1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nh</a:t>
            </a:r>
            <a:r>
              <a:rPr lang="en-US" sz="3600" b="1" dirty="0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lµng</a:t>
            </a:r>
            <a:r>
              <a:rPr lang="en-US" sz="3600" b="1" dirty="0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 Hoµ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Ấ</a:t>
            </a:r>
            <a:r>
              <a:rPr lang="en-US" sz="3600" b="1" dirty="0" err="1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p</a:t>
            </a:r>
            <a:r>
              <a:rPr lang="en-US" sz="3600" b="1" dirty="0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. </a:t>
            </a:r>
            <a:r>
              <a:rPr lang="en-US" sz="3600" b="1" dirty="0" err="1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S©n</a:t>
            </a:r>
            <a:r>
              <a:rPr lang="en-US" sz="3600" b="1" dirty="0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nã</a:t>
            </a:r>
            <a:r>
              <a:rPr lang="en-US" sz="3600" b="1" dirty="0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réng</a:t>
            </a:r>
            <a:r>
              <a:rPr lang="en-US" sz="3600" b="1" dirty="0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, </a:t>
            </a:r>
            <a:r>
              <a:rPr lang="en-US" sz="3600" b="1" dirty="0" err="1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m×nh</a:t>
            </a:r>
            <a:r>
              <a:rPr lang="en-US" sz="3600" b="1" dirty="0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nã</a:t>
            </a:r>
            <a:r>
              <a:rPr lang="en-US" sz="3600" b="1" dirty="0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cao</a:t>
            </a:r>
            <a:r>
              <a:rPr lang="en-US" sz="3600" b="1" dirty="0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h¬n</a:t>
            </a:r>
            <a:r>
              <a:rPr lang="en-US" sz="3600" b="1" dirty="0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trong</a:t>
            </a:r>
            <a:r>
              <a:rPr lang="en-US" sz="3600" b="1" dirty="0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nh÷ng</a:t>
            </a:r>
            <a:r>
              <a:rPr lang="en-US" sz="3600" b="1" dirty="0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buæi</a:t>
            </a:r>
            <a:r>
              <a:rPr lang="en-US" sz="3600" b="1" dirty="0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tr­a</a:t>
            </a:r>
            <a:r>
              <a:rPr lang="en-US" sz="3600" b="1" dirty="0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hÌ</a:t>
            </a:r>
            <a:r>
              <a:rPr lang="en-US" sz="3600" b="1" dirty="0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 ®</a:t>
            </a:r>
            <a:r>
              <a:rPr lang="en-US" sz="3600" b="1" dirty="0" err="1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Çy</a:t>
            </a:r>
            <a:r>
              <a:rPr lang="en-US" sz="3600" b="1" dirty="0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 v¾ng </a:t>
            </a:r>
            <a:r>
              <a:rPr lang="en-US" sz="3600" b="1" dirty="0" err="1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lÆng</a:t>
            </a:r>
            <a:r>
              <a:rPr lang="en-US" sz="3600" b="1" dirty="0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. </a:t>
            </a:r>
            <a:r>
              <a:rPr lang="en-US" sz="3600" b="1" dirty="0" err="1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Lßng</a:t>
            </a:r>
            <a:r>
              <a:rPr lang="en-US" sz="3600" b="1" dirty="0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t«i</a:t>
            </a:r>
            <a:r>
              <a:rPr lang="en-US" sz="3600" b="1" dirty="0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 ®©m </a:t>
            </a:r>
            <a:r>
              <a:rPr lang="en-US" sz="3600" b="1" dirty="0" err="1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ra</a:t>
            </a:r>
            <a:r>
              <a:rPr lang="en-US" sz="3600" b="1" dirty="0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 lo </a:t>
            </a:r>
            <a:r>
              <a:rPr lang="en-US" sz="3600" b="1" dirty="0" err="1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sî</a:t>
            </a:r>
            <a:r>
              <a:rPr lang="en-US" sz="3600" b="1" dirty="0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vÈn</a:t>
            </a:r>
            <a:r>
              <a:rPr lang="en-US" sz="3600" b="1" dirty="0" smtClean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 v¬.</a:t>
            </a:r>
            <a:endParaRPr lang="en-US" sz="3600" b="1" dirty="0">
              <a:solidFill>
                <a:srgbClr val="0000CC"/>
              </a:solidFill>
              <a:latin typeface=".VnTime" pitchFamily="34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utoShape 29"/>
          <p:cNvSpPr>
            <a:spLocks noChangeArrowheads="1"/>
          </p:cNvSpPr>
          <p:nvPr/>
        </p:nvSpPr>
        <p:spPr bwMode="auto">
          <a:xfrm>
            <a:off x="457200" y="762000"/>
            <a:ext cx="7543800" cy="2057400"/>
          </a:xfrm>
          <a:prstGeom prst="cloudCallout">
            <a:avLst>
              <a:gd name="adj1" fmla="val -52390"/>
              <a:gd name="adj2" fmla="val 55029"/>
            </a:avLst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just"/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752600" y="1128980"/>
            <a:ext cx="5486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8" descr="Book-09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39100" y="1828800"/>
            <a:ext cx="5715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266700" y="269163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/>
            <a:r>
              <a:rPr lang="en-US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II. CÁCH LIÊN KẾT CÁC ĐẠN VĂN TRONG VĂN BẢN:</a:t>
            </a:r>
            <a:endParaRPr lang="en-US" sz="2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7200" y="2362200"/>
            <a:ext cx="8305800" cy="193899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sang </a:t>
            </a:r>
            <a:r>
              <a:rPr lang="en-US" sz="4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7200" y="4572000"/>
            <a:ext cx="8305800" cy="193899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40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40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0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40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0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0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8" descr="Book-09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1828800"/>
            <a:ext cx="5715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152400" y="12954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/>
            <a:r>
              <a:rPr lang="en-US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II. CÁCH LIÊN KẾT CÁC ĐẠN VĂN TRONG VĂN BẢN:</a:t>
            </a:r>
            <a:endParaRPr lang="en-US" sz="2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25146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/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I.2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50- 51cho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304800" y="304800"/>
            <a:ext cx="175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52400" y="1474887"/>
            <a:ext cx="8763000" cy="507831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 defTabSz="4572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Tr­íc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s©n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tr­êng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lµng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MÜ LÝ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dµy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®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Æc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nh÷ng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ng­êi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.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ng­êi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nµo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¸o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quÇn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còng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s¹ch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sÏ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,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g­¬ng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mÆt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còng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vui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t­¬i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vµ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s¸ng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sña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.</a:t>
            </a:r>
          </a:p>
          <a:p>
            <a:pPr algn="just" defTabSz="4572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  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Tr­íc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®ã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mÊy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h«m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,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lóc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®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i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ngang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qua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lµng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Hoµ An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bÉy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chim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quyªn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víi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th»ng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Minh,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t«i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cã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ghÐ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l¹i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tr­êng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mét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lÇn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.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LÇn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Êy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tr­êng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®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èi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víi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t«i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lµ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mét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n¬i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xa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l¹.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T«i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®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i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chung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quanh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c¸c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líp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®Ó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nh×n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qua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cöa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kÝnh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®Ó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nh×n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mÊy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b¶n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®å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treo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trªn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t­êng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.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T«i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kh«ng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cã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c¶m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t­ëng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nµo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kh¸c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lµ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nh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µ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tr­êng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cao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r¸o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vµ s¹ch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sÏ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h¬n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c¸c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nh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µ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trong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latin typeface=".VnTime" pitchFamily="34" charset="0"/>
                <a:sym typeface="Wingdings" pitchFamily="2" charset="2"/>
              </a:rPr>
              <a:t>lµng</a:t>
            </a:r>
            <a:r>
              <a:rPr lang="en-US" sz="3600" b="1" dirty="0" smtClean="0">
                <a:latin typeface=".VnTime" pitchFamily="34" charset="0"/>
                <a:sym typeface="Wingdings" pitchFamily="2" charset="2"/>
              </a:rPr>
              <a:t>.</a:t>
            </a:r>
            <a:endParaRPr lang="en-US" sz="3600" b="1" dirty="0">
              <a:latin typeface=".VnTime" pitchFamily="34" charset="0"/>
              <a:sym typeface="Wingdings" pitchFamily="2" charset="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" y="909935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/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II. CÁCH LIÊN KẾT CÁC ĐẠN VĂN TRONG VĂN BẢN:</a:t>
            </a:r>
            <a:endParaRPr lang="en-US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6200" y="3810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/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II. CÁCH LIÊN KẾT CÁC ĐẠN VĂN TRONG VĂN BẢN:</a:t>
            </a:r>
            <a:endParaRPr lang="en-US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1066800"/>
            <a:ext cx="8534400" cy="31700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742950" indent="-742950" algn="just"/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indent="-742950" algn="just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nọ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1EBC04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742950" indent="-742950" algn="just"/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8" descr="Book-09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1752600"/>
            <a:ext cx="5715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LIÊN KẾT CÁC ĐOẠN  VĂN </a:t>
            </a:r>
          </a:p>
          <a:p>
            <a:pPr algn="ctr"/>
            <a:r>
              <a:rPr lang="en-US" sz="36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TRONG VĂN BẢN</a:t>
            </a:r>
            <a:endParaRPr lang="en-US" sz="3600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769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I. TÁC DỤNG CỦA VIỆC LIÊN KẾT CÁC ĐOẠN VĂN:</a:t>
            </a:r>
            <a:endParaRPr lang="en-US" sz="2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AutoShape 29"/>
          <p:cNvSpPr>
            <a:spLocks noChangeArrowheads="1"/>
          </p:cNvSpPr>
          <p:nvPr/>
        </p:nvSpPr>
        <p:spPr bwMode="auto">
          <a:xfrm>
            <a:off x="1219200" y="2286000"/>
            <a:ext cx="6705600" cy="3048000"/>
          </a:xfrm>
          <a:prstGeom prst="cloudCallout">
            <a:avLst>
              <a:gd name="adj1" fmla="val -60443"/>
              <a:gd name="adj2" fmla="val 57746"/>
            </a:avLst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just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8" descr="Book-09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304800"/>
            <a:ext cx="5715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152400" y="909935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/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II. CÁCH LIÊN KẾT CÁC ĐẠN VĂN TRONG VĂN BẢN:</a:t>
            </a:r>
            <a:endParaRPr lang="en-US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" y="2896850"/>
            <a:ext cx="853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/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d. 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52400" y="1885564"/>
            <a:ext cx="8763000" cy="443903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en-US" sz="4400" b="1" dirty="0" err="1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B©y</a:t>
            </a:r>
            <a:r>
              <a:rPr lang="en-US" sz="4400" b="1" dirty="0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4400" b="1" dirty="0" err="1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giê</a:t>
            </a:r>
            <a:r>
              <a:rPr lang="en-US" sz="4400" b="1" dirty="0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, </a:t>
            </a:r>
            <a:r>
              <a:rPr lang="en-US" sz="4400" b="1" dirty="0" err="1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khi</a:t>
            </a:r>
            <a:r>
              <a:rPr lang="en-US" sz="4400" b="1" dirty="0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4400" b="1" dirty="0" err="1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B¸c</a:t>
            </a:r>
            <a:r>
              <a:rPr lang="en-US" sz="4400" b="1" dirty="0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4400" b="1" dirty="0" err="1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viÕt</a:t>
            </a:r>
            <a:r>
              <a:rPr lang="en-US" sz="4400" b="1" dirty="0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 g× </a:t>
            </a:r>
            <a:r>
              <a:rPr lang="en-US" sz="4400" b="1" dirty="0" err="1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còng</a:t>
            </a:r>
            <a:r>
              <a:rPr lang="en-US" sz="4400" b="1" dirty="0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 ®­a </a:t>
            </a:r>
            <a:r>
              <a:rPr lang="en-US" sz="4400" b="1" dirty="0" err="1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cho</a:t>
            </a:r>
            <a:r>
              <a:rPr lang="en-US" sz="4400" b="1" dirty="0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4400" b="1" dirty="0" err="1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mét</a:t>
            </a:r>
            <a:r>
              <a:rPr lang="en-US" sz="4400" b="1" dirty="0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4400" b="1" dirty="0" err="1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sè</a:t>
            </a:r>
            <a:r>
              <a:rPr lang="en-US" sz="4400" b="1" dirty="0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 ®</a:t>
            </a:r>
            <a:r>
              <a:rPr lang="en-US" sz="4400" b="1" dirty="0" err="1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ång</a:t>
            </a:r>
            <a:r>
              <a:rPr lang="en-US" sz="4400" b="1" dirty="0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4400" b="1" dirty="0" err="1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chÝ</a:t>
            </a:r>
            <a:r>
              <a:rPr lang="en-US" sz="4400" b="1" dirty="0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4400" b="1" dirty="0" err="1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xem</a:t>
            </a:r>
            <a:r>
              <a:rPr lang="en-US" sz="4400" b="1" dirty="0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 l¹i, </a:t>
            </a:r>
            <a:r>
              <a:rPr lang="en-US" sz="4400" b="1" dirty="0" err="1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chç</a:t>
            </a:r>
            <a:r>
              <a:rPr lang="en-US" sz="4400" b="1" dirty="0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4400" b="1" dirty="0" err="1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nµo</a:t>
            </a:r>
            <a:r>
              <a:rPr lang="en-US" sz="4400" b="1" dirty="0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4400" b="1" dirty="0" err="1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khã</a:t>
            </a:r>
            <a:r>
              <a:rPr lang="en-US" sz="4400" b="1" dirty="0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4400" b="1" dirty="0" err="1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hiÓu</a:t>
            </a:r>
            <a:r>
              <a:rPr lang="en-US" sz="4400" b="1" dirty="0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4400" b="1" dirty="0" err="1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th</a:t>
            </a:r>
            <a:r>
              <a:rPr lang="en-US" sz="4400" b="1" dirty="0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× </a:t>
            </a:r>
            <a:r>
              <a:rPr lang="en-US" sz="4400" b="1" dirty="0" err="1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c¸c</a:t>
            </a:r>
            <a:r>
              <a:rPr lang="en-US" sz="4400" b="1" dirty="0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 ®</a:t>
            </a:r>
            <a:r>
              <a:rPr lang="en-US" sz="4400" b="1" dirty="0" err="1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ång</a:t>
            </a:r>
            <a:r>
              <a:rPr lang="en-US" sz="4400" b="1" dirty="0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4400" b="1" dirty="0" err="1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chÝ</a:t>
            </a:r>
            <a:r>
              <a:rPr lang="en-US" sz="4400" b="1" dirty="0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4400" b="1" dirty="0" err="1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b¶o</a:t>
            </a:r>
            <a:r>
              <a:rPr lang="en-US" sz="4400" b="1" dirty="0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4400" b="1" dirty="0" err="1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cho</a:t>
            </a:r>
            <a:r>
              <a:rPr lang="en-US" sz="4400" b="1" dirty="0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4400" b="1" dirty="0" err="1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m×nh</a:t>
            </a:r>
            <a:r>
              <a:rPr lang="en-US" sz="4400" b="1" dirty="0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4400" b="1" dirty="0" err="1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söa</a:t>
            </a:r>
            <a:r>
              <a:rPr lang="en-US" sz="4400" b="1" dirty="0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4400" b="1" dirty="0" err="1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ch÷a</a:t>
            </a:r>
            <a:r>
              <a:rPr lang="en-US" sz="4400" b="1" dirty="0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.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sz="4400" b="1" dirty="0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            </a:t>
            </a:r>
            <a:r>
              <a:rPr lang="en-US" sz="4400" b="1" dirty="0" err="1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Nãi</a:t>
            </a:r>
            <a:r>
              <a:rPr lang="en-US" sz="4400" b="1" dirty="0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4400" b="1" dirty="0" err="1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tãm</a:t>
            </a:r>
            <a:r>
              <a:rPr lang="en-US" sz="4400" b="1" dirty="0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 l¹i, </a:t>
            </a:r>
            <a:r>
              <a:rPr lang="en-US" sz="4400" b="1" dirty="0" err="1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viÕt</a:t>
            </a:r>
            <a:r>
              <a:rPr lang="en-US" sz="4400" b="1" dirty="0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4400" b="1" dirty="0" err="1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còng</a:t>
            </a:r>
            <a:r>
              <a:rPr lang="en-US" sz="4400" b="1" dirty="0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4400" b="1" dirty="0" err="1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nh</a:t>
            </a:r>
            <a:r>
              <a:rPr lang="en-US" sz="4400" b="1" dirty="0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­ </a:t>
            </a:r>
            <a:r>
              <a:rPr lang="en-US" sz="4400" b="1" dirty="0" err="1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mäi</a:t>
            </a:r>
            <a:r>
              <a:rPr lang="en-US" sz="4400" b="1" dirty="0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4400" b="1" dirty="0" err="1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viÖc</a:t>
            </a:r>
            <a:r>
              <a:rPr lang="en-US" sz="4400" b="1" dirty="0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4400" b="1" dirty="0" err="1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kh¸c</a:t>
            </a:r>
            <a:r>
              <a:rPr lang="en-US" sz="4400" b="1" dirty="0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, </a:t>
            </a:r>
            <a:r>
              <a:rPr lang="en-US" sz="4400" b="1" dirty="0" err="1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ph¶i</a:t>
            </a:r>
            <a:r>
              <a:rPr lang="en-US" sz="4400" b="1" dirty="0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4400" b="1" dirty="0" err="1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cã</a:t>
            </a:r>
            <a:r>
              <a:rPr lang="en-US" sz="4400" b="1" dirty="0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4400" b="1" dirty="0" err="1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chÝ</a:t>
            </a:r>
            <a:r>
              <a:rPr lang="en-US" sz="4400" b="1" dirty="0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, </a:t>
            </a:r>
            <a:r>
              <a:rPr lang="en-US" sz="4400" b="1" dirty="0" err="1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chí</a:t>
            </a:r>
            <a:r>
              <a:rPr lang="en-US" sz="4400" b="1" dirty="0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4400" b="1" dirty="0" err="1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giÊu</a:t>
            </a:r>
            <a:r>
              <a:rPr lang="en-US" sz="4400" b="1" dirty="0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4400" b="1" dirty="0" err="1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dèt</a:t>
            </a:r>
            <a:r>
              <a:rPr lang="en-US" sz="4400" b="1" dirty="0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, </a:t>
            </a:r>
            <a:r>
              <a:rPr lang="en-US" sz="4400" b="1" dirty="0" err="1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nhê</a:t>
            </a:r>
            <a:r>
              <a:rPr lang="en-US" sz="4400" b="1" dirty="0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4400" b="1" dirty="0" err="1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tù</a:t>
            </a:r>
            <a:r>
              <a:rPr lang="en-US" sz="4400" b="1" dirty="0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 phª </a:t>
            </a:r>
            <a:r>
              <a:rPr lang="en-US" sz="4400" b="1" dirty="0" err="1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b×nh</a:t>
            </a:r>
            <a:r>
              <a:rPr lang="en-US" sz="4400" b="1" dirty="0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 vµ phª </a:t>
            </a:r>
            <a:r>
              <a:rPr lang="en-US" sz="4400" b="1" dirty="0" err="1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b×nh</a:t>
            </a:r>
            <a:r>
              <a:rPr lang="en-US" sz="4400" b="1" dirty="0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 mµ </a:t>
            </a:r>
            <a:r>
              <a:rPr lang="en-US" sz="4400" b="1" dirty="0" err="1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tiÕn</a:t>
            </a:r>
            <a:r>
              <a:rPr lang="en-US" sz="4400" b="1" dirty="0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4400" b="1" dirty="0" err="1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bé</a:t>
            </a:r>
            <a:r>
              <a:rPr lang="en-US" sz="4400" b="1" dirty="0" smtClean="0">
                <a:solidFill>
                  <a:srgbClr val="000066"/>
                </a:solidFill>
                <a:latin typeface=".VnTime" pitchFamily="34" charset="0"/>
                <a:sym typeface="Wingdings" pitchFamily="2" charset="2"/>
              </a:rPr>
              <a:t>.</a:t>
            </a:r>
            <a:endParaRPr lang="en-US" sz="4400" b="1" dirty="0">
              <a:solidFill>
                <a:srgbClr val="000066"/>
              </a:solidFill>
              <a:latin typeface=".VnTime" pitchFamily="34" charset="0"/>
              <a:sym typeface="Wingdings" pitchFamily="2" charset="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" y="1219200"/>
            <a:ext cx="8839200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742950" indent="-742950" algn="just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d. 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29"/>
          <p:cNvSpPr>
            <a:spLocks noChangeArrowheads="1"/>
          </p:cNvSpPr>
          <p:nvPr/>
        </p:nvSpPr>
        <p:spPr bwMode="auto">
          <a:xfrm>
            <a:off x="762000" y="2362200"/>
            <a:ext cx="7543800" cy="2438400"/>
          </a:xfrm>
          <a:prstGeom prst="cloudCallout">
            <a:avLst>
              <a:gd name="adj1" fmla="val -52390"/>
              <a:gd name="adj2" fmla="val 55029"/>
            </a:avLst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just"/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52600" y="2743200"/>
            <a:ext cx="5486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8600" y="12192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/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II. CÁCH LIÊN KẾT CÁC ĐẠN VĂN TRONG VĂN BẢN:</a:t>
            </a:r>
            <a:endParaRPr lang="en-US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8" descr="Book-09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0100" y="914400"/>
            <a:ext cx="5715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152400" y="909935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/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II. CÁCH LIÊN KẾT CÁC ĐẠN VĂN TRONG VĂN BẢN:</a:t>
            </a:r>
            <a:endParaRPr lang="en-US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800" y="1449050"/>
            <a:ext cx="8610600" cy="14465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742950" indent="-742950" algn="just"/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72901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4400" b="1" dirty="0" smtClean="0">
                <a:solidFill>
                  <a:srgbClr val="07290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7290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44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2374880"/>
            <a:ext cx="8610600" cy="212365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742950" indent="-742950" algn="just"/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endParaRPr lang="en-US" sz="4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 algn="just"/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44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4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 smtClean="0">
                <a:solidFill>
                  <a:srgbClr val="072901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4400" b="1" dirty="0" smtClean="0">
                <a:solidFill>
                  <a:srgbClr val="07290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72901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4400" b="1" dirty="0" smtClean="0">
                <a:solidFill>
                  <a:srgbClr val="07290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400" b="1" dirty="0">
              <a:solidFill>
                <a:srgbClr val="07290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31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8" descr="Book-09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34300" y="152400"/>
            <a:ext cx="5715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152400" y="909935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/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II. CÁCH LIÊN KẾT CÁC ĐẠN VĂN TRONG VĂN BẢN:</a:t>
            </a:r>
            <a:endParaRPr lang="en-US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" y="1290935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AutoShape 29"/>
          <p:cNvSpPr>
            <a:spLocks noChangeArrowheads="1"/>
          </p:cNvSpPr>
          <p:nvPr/>
        </p:nvSpPr>
        <p:spPr bwMode="auto">
          <a:xfrm>
            <a:off x="762000" y="2362200"/>
            <a:ext cx="7543800" cy="3581400"/>
          </a:xfrm>
          <a:prstGeom prst="cloudCallout">
            <a:avLst>
              <a:gd name="adj1" fmla="val -52390"/>
              <a:gd name="adj2" fmla="val 55029"/>
            </a:avLst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just"/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752600" y="2743200"/>
            <a:ext cx="54864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2400" y="336550"/>
            <a:ext cx="8686800" cy="598805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U l¹i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nãi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tiÕp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         -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Ch¨n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cho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giái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,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råi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h«m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nµo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phiªn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chî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u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mua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giÊy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vÒ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bè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®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ãng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s¸ch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cho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mµ ®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häc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bªn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anh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ThËn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         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H" pitchFamily="34" charset="0"/>
                <a:ea typeface="+mn-ea"/>
                <a:cs typeface="+mn-cs"/>
                <a:sym typeface="Wingdings" pitchFamily="2" charset="2"/>
              </a:rPr>
              <a:t>¸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dµ, l¹i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cßn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chuyÖn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®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häc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n÷a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c¬ ®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Êy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!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Häc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thÝch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h¬n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hay lµ ®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ch¨n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nghÐ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thÝch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h¬n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nhØ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?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Th«i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,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c¸i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g×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lµm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mét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c¸i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th«i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.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ThÕ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th»ng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C¸c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nã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võa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ch¨n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tr©u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võa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®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häc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®ã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th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×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sao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 ( </a:t>
            </a: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Bïi</a:t>
            </a: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HiÓn</a:t>
            </a: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, </a:t>
            </a: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Ngµy</a:t>
            </a: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c«ng</a:t>
            </a: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®</a:t>
            </a: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Çu</a:t>
            </a: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tiªn</a:t>
            </a: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cña</a:t>
            </a: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cu TÝ)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27432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.VnTimeH" pitchFamily="34" charset="0"/>
                <a:sym typeface="Wingdings" pitchFamily="2" charset="2"/>
              </a:rPr>
              <a:t>¸</a:t>
            </a:r>
            <a:r>
              <a:rPr lang="en-US" sz="3600" b="1" dirty="0" err="1" smtClean="0">
                <a:solidFill>
                  <a:srgbClr val="FF0000"/>
                </a:solidFill>
                <a:latin typeface=".VnTime" pitchFamily="34" charset="0"/>
                <a:sym typeface="Wingdings" pitchFamily="2" charset="2"/>
              </a:rPr>
              <a:t>i</a:t>
            </a:r>
            <a:r>
              <a:rPr lang="en-US" sz="3600" b="1" dirty="0" smtClean="0">
                <a:solidFill>
                  <a:srgbClr val="FF0000"/>
                </a:solidFill>
                <a:latin typeface=".VnTime" pitchFamily="34" charset="0"/>
                <a:sym typeface="Wingdings" pitchFamily="2" charset="2"/>
              </a:rPr>
              <a:t> dµ, l¹i </a:t>
            </a:r>
            <a:r>
              <a:rPr lang="en-US" sz="3600" b="1" dirty="0" err="1" smtClean="0">
                <a:solidFill>
                  <a:srgbClr val="FF0000"/>
                </a:solidFill>
                <a:latin typeface=".VnTime" pitchFamily="34" charset="0"/>
                <a:sym typeface="Wingdings" pitchFamily="2" charset="2"/>
              </a:rPr>
              <a:t>cßn</a:t>
            </a:r>
            <a:r>
              <a:rPr lang="en-US" sz="3600" b="1" dirty="0" smtClean="0">
                <a:solidFill>
                  <a:srgbClr val="FF0000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.VnTime" pitchFamily="34" charset="0"/>
                <a:sym typeface="Wingdings" pitchFamily="2" charset="2"/>
              </a:rPr>
              <a:t>chuyÖn</a:t>
            </a:r>
            <a:r>
              <a:rPr lang="en-US" sz="3600" b="1" dirty="0" smtClean="0">
                <a:solidFill>
                  <a:srgbClr val="FF0000"/>
                </a:solidFill>
                <a:latin typeface=".VnTime" pitchFamily="34" charset="0"/>
                <a:sym typeface="Wingdings" pitchFamily="2" charset="2"/>
              </a:rPr>
              <a:t> ®</a:t>
            </a:r>
            <a:r>
              <a:rPr lang="en-US" sz="3600" b="1" dirty="0" err="1" smtClean="0">
                <a:solidFill>
                  <a:srgbClr val="FF0000"/>
                </a:solidFill>
                <a:latin typeface=".VnTime" pitchFamily="34" charset="0"/>
                <a:sym typeface="Wingdings" pitchFamily="2" charset="2"/>
              </a:rPr>
              <a:t>i</a:t>
            </a:r>
            <a:r>
              <a:rPr lang="en-US" sz="3600" b="1" dirty="0" smtClean="0">
                <a:solidFill>
                  <a:srgbClr val="FF0000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.VnTime" pitchFamily="34" charset="0"/>
                <a:sym typeface="Wingdings" pitchFamily="2" charset="2"/>
              </a:rPr>
              <a:t>häc</a:t>
            </a:r>
            <a:r>
              <a:rPr lang="en-US" sz="3600" b="1" dirty="0" smtClean="0">
                <a:solidFill>
                  <a:srgbClr val="FF0000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.VnTime" pitchFamily="34" charset="0"/>
                <a:sym typeface="Wingdings" pitchFamily="2" charset="2"/>
              </a:rPr>
              <a:t>n÷a</a:t>
            </a:r>
            <a:r>
              <a:rPr lang="en-US" sz="3600" b="1" dirty="0" smtClean="0">
                <a:solidFill>
                  <a:srgbClr val="FF0000"/>
                </a:solidFill>
                <a:latin typeface=".VnTime" pitchFamily="34" charset="0"/>
                <a:sym typeface="Wingdings" pitchFamily="2" charset="2"/>
              </a:rPr>
              <a:t> c¬ </a:t>
            </a:r>
          </a:p>
        </p:txBody>
      </p:sp>
      <p:sp>
        <p:nvSpPr>
          <p:cNvPr id="7" name="Rectangle 6"/>
          <p:cNvSpPr/>
          <p:nvPr/>
        </p:nvSpPr>
        <p:spPr>
          <a:xfrm>
            <a:off x="499819" y="3316069"/>
            <a:ext cx="16337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.VnTime" pitchFamily="34" charset="0"/>
                <a:sym typeface="Wingdings" pitchFamily="2" charset="2"/>
              </a:rPr>
              <a:t>®</a:t>
            </a:r>
            <a:r>
              <a:rPr lang="en-US" sz="3600" b="1" dirty="0" err="1" smtClean="0">
                <a:solidFill>
                  <a:srgbClr val="FF0000"/>
                </a:solidFill>
                <a:latin typeface=".VnTime" pitchFamily="34" charset="0"/>
                <a:sym typeface="Wingdings" pitchFamily="2" charset="2"/>
              </a:rPr>
              <a:t>Êy</a:t>
            </a:r>
            <a:r>
              <a:rPr lang="en-US" sz="3600" b="1" dirty="0" smtClean="0">
                <a:solidFill>
                  <a:srgbClr val="FF0000"/>
                </a:solidFill>
                <a:latin typeface=".VnTime" pitchFamily="34" charset="0"/>
                <a:sym typeface="Wingdings" pitchFamily="2" charset="2"/>
              </a:rPr>
              <a:t>!     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66700" y="283145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1099056"/>
            <a:ext cx="8763000" cy="255454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571500" indent="-571500" algn="just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ý ở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cụm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” ở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8" descr="Book-09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6700" y="2622550"/>
            <a:ext cx="5715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5400" y="1751350"/>
            <a:ext cx="6477000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GHI NHỚ: SGK/ 53</a:t>
            </a:r>
            <a:endParaRPr lang="en-US" sz="5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676400" y="762000"/>
            <a:ext cx="37338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III. LUYỆN TẬP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"/>
            <a:ext cx="868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2157948"/>
            <a:ext cx="8686800" cy="37856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571500" indent="-571500" algn="ctr"/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71500" indent="-571500">
              <a:buAutoNum type="alphaLcPeriod"/>
            </a:pP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endParaRPr lang="en-US" sz="4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AutoNum type="alphaLcPeriod"/>
            </a:pP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endParaRPr lang="en-US" sz="4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AutoNum type="alphaLcPeriod"/>
            </a:pP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48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48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48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48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kê</a:t>
            </a:r>
            <a:endParaRPr lang="en-US" sz="4800" b="1" dirty="0" smtClean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AutoNum type="alphaLcPeriod"/>
            </a:pP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endParaRPr lang="en-US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191000" y="3048000"/>
            <a:ext cx="685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4191000" y="3810000"/>
            <a:ext cx="685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4191000" y="4572000"/>
            <a:ext cx="685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4191000" y="5257800"/>
            <a:ext cx="685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8" descr="Book-09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34300" y="1555750"/>
            <a:ext cx="5715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10769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I. TÁC DỤNG CỦA VIỆC LIÊN KẾT CÁC ĐOẠN VĂN:</a:t>
            </a:r>
            <a:endParaRPr lang="en-US" sz="2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304800" y="2408237"/>
            <a:ext cx="8534400" cy="414496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Tr­íc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s©n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tr­êng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lµng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MÜ LÝ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dµy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®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Æc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c¶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ng­êi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.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Ng­êi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nµo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¸o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quÇn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còng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s¹ch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sÏ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,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g­¬ng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mÆt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còng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vui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t­¬i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vµ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s¸ng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sña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          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Lóc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®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ngang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qua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lµng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Hoµ An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bÉy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chim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quyªn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víi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th»ng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Minh,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t«i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cã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ghÐ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l¹i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tr­êng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mét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lÇn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.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LÇn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Êy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tr­êng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®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èi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víi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t«i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lµ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mét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n¬i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xa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l¹.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T«i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®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chung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quanh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c¸c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líp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®Ó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nh×n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qua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cöa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kÝnh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®Ó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nh×n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mÊy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b¶n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®å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treo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trªn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t­êng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.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T«i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kh«ng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cã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c¶m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t­ëng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nµo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kh¸c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lµ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nh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µ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tr­êng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cao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r¸o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vµ s¹ch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sÏ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h¬n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c¸c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nh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µ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trong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lµng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.VnTime" pitchFamily="34" charset="0"/>
                <a:ea typeface="+mn-ea"/>
                <a:cs typeface="+mn-cs"/>
                <a:sym typeface="Wingdings" pitchFamily="2" charset="2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38200" y="1524000"/>
            <a:ext cx="1245854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Ví</a:t>
            </a:r>
            <a:r>
              <a:rPr lang="en-US" sz="24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dụ</a:t>
            </a:r>
            <a:r>
              <a:rPr lang="en-US" sz="24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1:</a:t>
            </a:r>
            <a:endParaRPr lang="en-US" sz="24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4800" y="780871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2668012"/>
            <a:ext cx="8686800" cy="30469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914400" indent="-914400">
              <a:buAutoNum type="alphaLcPeriod"/>
            </a:pPr>
            <a:r>
              <a:rPr lang="en-US" sz="48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8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endParaRPr lang="en-US" sz="4800" b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AutoNum type="alphaLcPeriod"/>
            </a:pPr>
            <a:r>
              <a:rPr lang="en-US" sz="48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48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48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endParaRPr lang="en-US" sz="4800" b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AutoNum type="alphaLcPeriod"/>
            </a:pPr>
            <a:r>
              <a:rPr lang="en-US" sz="48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sz="48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endParaRPr lang="en-US" sz="4800" b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AutoNum type="alphaLcPeriod"/>
            </a:pPr>
            <a:r>
              <a:rPr lang="en-US" sz="48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48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48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48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endParaRPr lang="en-US" sz="48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18" descr="Book-09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34300" y="2089150"/>
            <a:ext cx="5715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05000" y="685800"/>
            <a:ext cx="4572000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IV. CỦNG CỐ</a:t>
            </a:r>
            <a:endParaRPr lang="en-US" sz="5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1828800"/>
            <a:ext cx="8763000" cy="19389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742950" indent="-742950">
              <a:buAutoNum type="arabicPeriod"/>
            </a:pPr>
            <a:r>
              <a:rPr lang="en-US" sz="40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304800"/>
            <a:ext cx="3733800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V. DẶN DÒ</a:t>
            </a:r>
            <a:endParaRPr lang="en-US" sz="5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905000"/>
            <a:ext cx="8763000" cy="19389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”.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381000" y="2136339"/>
            <a:ext cx="8382000" cy="453393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 defTabSz="4572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Tr­íc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s©n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tr­êng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lµng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MÜ LÝ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dµy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®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Æc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c¶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ng­êi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.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Ng­êi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nµo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¸o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quÇn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còng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s¹ch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sÏ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,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g­¬ng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mÆt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còng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vui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t­¬i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vµ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s¸ng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sña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.</a:t>
            </a:r>
          </a:p>
          <a:p>
            <a:pPr algn="just" defTabSz="4572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  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Tr­íc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®ã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mÊy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h«m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,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lóc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®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i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ngang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qua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lµng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Hoµ An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bÉy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chim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quyªn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víi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th»ng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Minh,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t«i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cã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ghÐ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l¹i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tr­êng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mét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lÇn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.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LÇn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Êy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tr­êng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®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èi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víi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t«i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lµ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mét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n¬i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xa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l¹.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T«i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®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i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chung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quanh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c¸c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líp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®Ó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nh×n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qua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cöa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kÝnh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®Ó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nh×n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mÊy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b¶n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®å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treo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trªn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t­êng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.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T«i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kh«ng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cã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c¶m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t­ëng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nµo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kh¸c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lµ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nh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µ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tr­êng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cao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r¸o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vµ s¹ch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sÏ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h¬n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c¸c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nh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µ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trong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.VnTime" pitchFamily="34" charset="0"/>
                <a:sym typeface="Wingdings" pitchFamily="2" charset="2"/>
              </a:rPr>
              <a:t>lµng</a:t>
            </a:r>
            <a:r>
              <a:rPr lang="en-US" sz="3200" b="1" dirty="0" smtClean="0">
                <a:latin typeface=".VnTime" pitchFamily="34" charset="0"/>
                <a:sym typeface="Wingdings" pitchFamily="2" charset="2"/>
              </a:rPr>
              <a:t>.</a:t>
            </a:r>
            <a:endParaRPr lang="en-US" sz="3200" b="1" dirty="0">
              <a:latin typeface=".VnTime" pitchFamily="34" charset="0"/>
              <a:sym typeface="Wingdings" pitchFamily="2" charset="2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38200" y="1524000"/>
            <a:ext cx="1245854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Ví</a:t>
            </a:r>
            <a:r>
              <a:rPr lang="en-US" sz="24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dụ</a:t>
            </a:r>
            <a:r>
              <a:rPr lang="en-US" sz="24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2:</a:t>
            </a:r>
            <a:endParaRPr lang="en-US" sz="24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04800" y="1676400"/>
            <a:ext cx="8534400" cy="34163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6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tựu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600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6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ghé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5247382"/>
            <a:ext cx="8534400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bó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304800" y="5334000"/>
            <a:ext cx="533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/>
          </a:p>
        </p:txBody>
      </p:sp>
      <p:pic>
        <p:nvPicPr>
          <p:cNvPr id="17" name="Picture 18" descr="Book-09-jun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6700" y="641350"/>
            <a:ext cx="5715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29"/>
          <p:cNvSpPr>
            <a:spLocks noChangeArrowheads="1"/>
          </p:cNvSpPr>
          <p:nvPr/>
        </p:nvSpPr>
        <p:spPr bwMode="auto">
          <a:xfrm>
            <a:off x="1143000" y="2971800"/>
            <a:ext cx="6629400" cy="3429000"/>
          </a:xfrm>
          <a:prstGeom prst="cloudCallout">
            <a:avLst>
              <a:gd name="adj1" fmla="val -52390"/>
              <a:gd name="adj2" fmla="val 55029"/>
            </a:avLst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just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Cụm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sung ý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2?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4800" y="175260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Tịnh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04800" y="175260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Tịnh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" y="3200400"/>
            <a:ext cx="8686800" cy="34163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1.</a:t>
            </a:r>
          </a:p>
          <a:p>
            <a:pPr algn="just"/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chặt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chẽ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ý,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18" descr="Book-09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0500" y="717550"/>
            <a:ext cx="5715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52400" y="1219200"/>
            <a:ext cx="876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/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II. CÁCH LIÊN KẾT CÁC ĐẠN VĂN TRONG VĂN BẢN:</a:t>
            </a:r>
            <a:endParaRPr lang="en-US" sz="40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200" y="2721114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/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200" y="3810000"/>
            <a:ext cx="899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>
              <a:buAutoNum type="alphaLcPeriod"/>
            </a:pP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2950" indent="-742950" algn="ctr"/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8" descr="Book-09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152400"/>
            <a:ext cx="5715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AutoShape 29"/>
          <p:cNvSpPr>
            <a:spLocks noChangeArrowheads="1"/>
          </p:cNvSpPr>
          <p:nvPr/>
        </p:nvSpPr>
        <p:spPr bwMode="auto">
          <a:xfrm>
            <a:off x="1143000" y="2819400"/>
            <a:ext cx="6629400" cy="3429000"/>
          </a:xfrm>
          <a:prstGeom prst="cloudCallout">
            <a:avLst>
              <a:gd name="adj1" fmla="val -52390"/>
              <a:gd name="adj2" fmla="val 55029"/>
            </a:avLst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just"/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752600" y="3424297"/>
            <a:ext cx="5486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lĩnh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</TotalTime>
  <Words>1649</Words>
  <Application>Microsoft Office PowerPoint</Application>
  <PresentationFormat>On-screen Show (4:3)</PresentationFormat>
  <Paragraphs>95</Paragraphs>
  <Slides>32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Admn</dc:creator>
  <cp:lastModifiedBy>Silk</cp:lastModifiedBy>
  <cp:revision>189</cp:revision>
  <dcterms:created xsi:type="dcterms:W3CDTF">2017-09-08T11:39:56Z</dcterms:created>
  <dcterms:modified xsi:type="dcterms:W3CDTF">2019-09-09T15:32:57Z</dcterms:modified>
</cp:coreProperties>
</file>